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69" r:id="rId4"/>
    <p:sldId id="270" r:id="rId5"/>
    <p:sldId id="286" r:id="rId6"/>
    <p:sldId id="287" r:id="rId7"/>
    <p:sldId id="278" r:id="rId8"/>
    <p:sldId id="259" r:id="rId9"/>
    <p:sldId id="284" r:id="rId10"/>
    <p:sldId id="285" r:id="rId11"/>
    <p:sldId id="283" r:id="rId12"/>
    <p:sldId id="288" r:id="rId13"/>
    <p:sldId id="281" r:id="rId14"/>
    <p:sldId id="267" r:id="rId1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-58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86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3BA0D-ACBA-4CD1-B641-59AFF3B53AD2}" type="datetimeFigureOut">
              <a:rPr lang="fr-FR" smtClean="0"/>
              <a:pPr/>
              <a:t>08/03/2019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735C6-C49D-4087-8025-EE358F28688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4398000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3BA0D-ACBA-4CD1-B641-59AFF3B53AD2}" type="datetimeFigureOut">
              <a:rPr lang="fr-FR" smtClean="0"/>
              <a:pPr/>
              <a:t>08/03/2019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735C6-C49D-4087-8025-EE358F28688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435669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3BA0D-ACBA-4CD1-B641-59AFF3B53AD2}" type="datetimeFigureOut">
              <a:rPr lang="fr-FR" smtClean="0"/>
              <a:pPr/>
              <a:t>08/03/2019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735C6-C49D-4087-8025-EE358F28688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77712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3BA0D-ACBA-4CD1-B641-59AFF3B53AD2}" type="datetimeFigureOut">
              <a:rPr lang="fr-FR" smtClean="0"/>
              <a:pPr/>
              <a:t>08/03/2019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735C6-C49D-4087-8025-EE358F28688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529630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3BA0D-ACBA-4CD1-B641-59AFF3B53AD2}" type="datetimeFigureOut">
              <a:rPr lang="fr-FR" smtClean="0"/>
              <a:pPr/>
              <a:t>08/03/2019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735C6-C49D-4087-8025-EE358F28688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988501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3BA0D-ACBA-4CD1-B641-59AFF3B53AD2}" type="datetimeFigureOut">
              <a:rPr lang="fr-FR" smtClean="0"/>
              <a:pPr/>
              <a:t>08/03/2019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735C6-C49D-4087-8025-EE358F28688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429648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3BA0D-ACBA-4CD1-B641-59AFF3B53AD2}" type="datetimeFigureOut">
              <a:rPr lang="fr-FR" smtClean="0"/>
              <a:pPr/>
              <a:t>08/03/2019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735C6-C49D-4087-8025-EE358F28688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364261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3BA0D-ACBA-4CD1-B641-59AFF3B53AD2}" type="datetimeFigureOut">
              <a:rPr lang="fr-FR" smtClean="0"/>
              <a:pPr/>
              <a:t>08/03/2019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735C6-C49D-4087-8025-EE358F28688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221909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3BA0D-ACBA-4CD1-B641-59AFF3B53AD2}" type="datetimeFigureOut">
              <a:rPr lang="fr-FR" smtClean="0"/>
              <a:pPr/>
              <a:t>08/03/2019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735C6-C49D-4087-8025-EE358F28688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136459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3BA0D-ACBA-4CD1-B641-59AFF3B53AD2}" type="datetimeFigureOut">
              <a:rPr lang="fr-FR" smtClean="0"/>
              <a:pPr/>
              <a:t>08/03/2019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735C6-C49D-4087-8025-EE358F28688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689552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3BA0D-ACBA-4CD1-B641-59AFF3B53AD2}" type="datetimeFigureOut">
              <a:rPr lang="fr-FR" smtClean="0"/>
              <a:pPr/>
              <a:t>08/03/2019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735C6-C49D-4087-8025-EE358F28688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929654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E3BA0D-ACBA-4CD1-B641-59AFF3B53AD2}" type="datetimeFigureOut">
              <a:rPr lang="fr-FR" smtClean="0"/>
              <a:pPr/>
              <a:t>08/03/2019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5735C6-C49D-4087-8025-EE358F28688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325182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>
                <a:latin typeface="Comic Sans MS" panose="030F0702030302020204" pitchFamily="66" charset="0"/>
              </a:rPr>
              <a:t>Activités mentales</a:t>
            </a:r>
            <a:endParaRPr lang="fr-FR" dirty="0">
              <a:latin typeface="Comic Sans MS" panose="030F0702030302020204" pitchFamily="66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27182206"/>
      </p:ext>
    </p:extLst>
  </p:cSld>
  <p:clrMapOvr>
    <a:masterClrMapping/>
  </p:clrMapOvr>
  <p:transition spd="slow" advTm="9906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600" y="619125"/>
            <a:ext cx="8686800" cy="5619750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741405" y="411892"/>
            <a:ext cx="6919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smtClean="0"/>
              <a:t>7</a:t>
            </a:r>
            <a:endParaRPr lang="fr-FR" sz="4000" dirty="0"/>
          </a:p>
        </p:txBody>
      </p:sp>
      <p:sp>
        <p:nvSpPr>
          <p:cNvPr id="8" name="Étoile à 5 branches 7"/>
          <p:cNvSpPr/>
          <p:nvPr/>
        </p:nvSpPr>
        <p:spPr>
          <a:xfrm>
            <a:off x="216242" y="131663"/>
            <a:ext cx="1478692" cy="1268343"/>
          </a:xfrm>
          <a:prstGeom prst="star5">
            <a:avLst/>
          </a:prstGeom>
          <a:noFill/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1998616" y="1750423"/>
            <a:ext cx="3631475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800" dirty="0" smtClean="0"/>
              <a:t>Un article passe de 200€ à 250€. Quel est le taux d’évolution ?</a:t>
            </a:r>
            <a:endParaRPr lang="fr-FR" sz="3800" dirty="0"/>
          </a:p>
        </p:txBody>
      </p:sp>
      <p:sp>
        <p:nvSpPr>
          <p:cNvPr id="11" name="ZoneTexte 10"/>
          <p:cNvSpPr txBox="1"/>
          <p:nvPr/>
        </p:nvSpPr>
        <p:spPr>
          <a:xfrm>
            <a:off x="6566262" y="1811383"/>
            <a:ext cx="3631475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800" dirty="0" smtClean="0"/>
              <a:t>Un article passe de 400€ à 600€. Quel est le taux d’évolution ?</a:t>
            </a:r>
            <a:endParaRPr lang="fr-FR" sz="3800" dirty="0"/>
          </a:p>
        </p:txBody>
      </p:sp>
    </p:spTree>
    <p:extLst>
      <p:ext uri="{BB962C8B-B14F-4D97-AF65-F5344CB8AC3E}">
        <p14:creationId xmlns:p14="http://schemas.microsoft.com/office/powerpoint/2010/main" xmlns="" val="97052316"/>
      </p:ext>
    </p:extLst>
  </p:cSld>
  <p:clrMapOvr>
    <a:masterClrMapping/>
  </p:clrMapOvr>
  <p:transition spd="slow" advTm="20187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600" y="619125"/>
            <a:ext cx="8686800" cy="5619750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741405" y="411892"/>
            <a:ext cx="6919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smtClean="0"/>
              <a:t>8</a:t>
            </a:r>
            <a:endParaRPr lang="fr-FR" sz="4000" dirty="0"/>
          </a:p>
        </p:txBody>
      </p:sp>
      <p:sp>
        <p:nvSpPr>
          <p:cNvPr id="8" name="Étoile à 5 branches 7"/>
          <p:cNvSpPr/>
          <p:nvPr/>
        </p:nvSpPr>
        <p:spPr>
          <a:xfrm>
            <a:off x="216242" y="131663"/>
            <a:ext cx="1478692" cy="1268343"/>
          </a:xfrm>
          <a:prstGeom prst="star5">
            <a:avLst/>
          </a:prstGeom>
          <a:noFill/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95760" y="924061"/>
            <a:ext cx="3553346" cy="129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48587" y="956174"/>
            <a:ext cx="3478437" cy="12514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ZoneTexte 9"/>
          <p:cNvSpPr txBox="1"/>
          <p:nvPr/>
        </p:nvSpPr>
        <p:spPr>
          <a:xfrm>
            <a:off x="2024743" y="2795451"/>
            <a:ext cx="359228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smtClean="0"/>
              <a:t>L’indice en 2019 représente une ……</a:t>
            </a:r>
            <a:endParaRPr lang="fr-FR" sz="4000" dirty="0"/>
          </a:p>
        </p:txBody>
      </p:sp>
      <p:sp>
        <p:nvSpPr>
          <p:cNvPr id="11" name="ZoneTexte 10"/>
          <p:cNvSpPr txBox="1"/>
          <p:nvPr/>
        </p:nvSpPr>
        <p:spPr>
          <a:xfrm>
            <a:off x="6596743" y="2730137"/>
            <a:ext cx="359228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smtClean="0"/>
              <a:t>L’indice en 2019 représente une ……</a:t>
            </a: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xmlns="" val="1608032090"/>
      </p:ext>
    </p:extLst>
  </p:cSld>
  <p:clrMapOvr>
    <a:masterClrMapping/>
  </p:clrMapOvr>
  <p:transition spd="slow" advTm="20342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600" y="619125"/>
            <a:ext cx="8686800" cy="5619750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741405" y="411892"/>
            <a:ext cx="6919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smtClean="0"/>
              <a:t>9</a:t>
            </a:r>
            <a:endParaRPr lang="fr-FR" sz="4000" dirty="0"/>
          </a:p>
        </p:txBody>
      </p:sp>
      <p:sp>
        <p:nvSpPr>
          <p:cNvPr id="8" name="Étoile à 5 branches 7"/>
          <p:cNvSpPr/>
          <p:nvPr/>
        </p:nvSpPr>
        <p:spPr>
          <a:xfrm>
            <a:off x="216242" y="131663"/>
            <a:ext cx="1478692" cy="1268343"/>
          </a:xfrm>
          <a:prstGeom prst="star5">
            <a:avLst/>
          </a:prstGeom>
          <a:noFill/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ZoneTexte 12"/>
          <p:cNvSpPr txBox="1"/>
          <p:nvPr/>
        </p:nvSpPr>
        <p:spPr>
          <a:xfrm>
            <a:off x="1992086" y="3174274"/>
            <a:ext cx="35514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i="0" dirty="0" smtClean="0"/>
              <a:t>L’indice en 2019 vaut ….</a:t>
            </a:r>
            <a:endParaRPr lang="fr-FR" sz="36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05013" y="905285"/>
            <a:ext cx="3522376" cy="1942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52125" y="954132"/>
            <a:ext cx="3381375" cy="186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ZoneTexte 10"/>
          <p:cNvSpPr txBox="1"/>
          <p:nvPr/>
        </p:nvSpPr>
        <p:spPr>
          <a:xfrm>
            <a:off x="6625045" y="3222171"/>
            <a:ext cx="35514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i="0" dirty="0" smtClean="0"/>
              <a:t>L’indice en 2019 vaut ….</a:t>
            </a:r>
            <a:endParaRPr lang="fr-FR" sz="3600" dirty="0"/>
          </a:p>
        </p:txBody>
      </p:sp>
    </p:spTree>
    <p:extLst>
      <p:ext uri="{BB962C8B-B14F-4D97-AF65-F5344CB8AC3E}">
        <p14:creationId xmlns:p14="http://schemas.microsoft.com/office/powerpoint/2010/main" xmlns="" val="1608032090"/>
      </p:ext>
    </p:extLst>
  </p:cSld>
  <p:clrMapOvr>
    <a:masterClrMapping/>
  </p:clrMapOvr>
  <p:transition spd="slow" advTm="15148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600" y="619125"/>
            <a:ext cx="8686800" cy="5619750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741404" y="411892"/>
            <a:ext cx="7743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smtClean="0"/>
              <a:t>10</a:t>
            </a:r>
            <a:endParaRPr lang="fr-FR" sz="4000" dirty="0"/>
          </a:p>
        </p:txBody>
      </p:sp>
      <p:sp>
        <p:nvSpPr>
          <p:cNvPr id="2" name="Étoile à 5 branches 1"/>
          <p:cNvSpPr/>
          <p:nvPr/>
        </p:nvSpPr>
        <p:spPr>
          <a:xfrm>
            <a:off x="389237" y="57665"/>
            <a:ext cx="1478692" cy="1268343"/>
          </a:xfrm>
          <a:prstGeom prst="star5">
            <a:avLst/>
          </a:prstGeom>
          <a:noFill/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/>
          <p:cNvSpPr txBox="1"/>
          <p:nvPr/>
        </p:nvSpPr>
        <p:spPr>
          <a:xfrm>
            <a:off x="1985555" y="3095897"/>
            <a:ext cx="359228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smtClean="0"/>
              <a:t>L’indice correspondant à la valeur 30 est …</a:t>
            </a:r>
            <a:endParaRPr lang="fr-FR" sz="4000" dirty="0"/>
          </a:p>
        </p:txBody>
      </p:sp>
      <p:sp>
        <p:nvSpPr>
          <p:cNvPr id="11" name="ZoneTexte 10"/>
          <p:cNvSpPr txBox="1"/>
          <p:nvPr/>
        </p:nvSpPr>
        <p:spPr>
          <a:xfrm>
            <a:off x="6553200" y="3130732"/>
            <a:ext cx="359228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smtClean="0"/>
              <a:t>L’indice correspondant à la valeur 50 est …</a:t>
            </a:r>
            <a:endParaRPr lang="fr-FR" sz="4000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44474" y="953726"/>
            <a:ext cx="3470912" cy="1293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/>
          <a:srcRect l="2533"/>
          <a:stretch>
            <a:fillRect/>
          </a:stretch>
        </p:blipFill>
        <p:spPr bwMode="auto">
          <a:xfrm>
            <a:off x="6662057" y="908412"/>
            <a:ext cx="3492476" cy="14690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806170976"/>
      </p:ext>
    </p:extLst>
  </p:cSld>
  <p:clrMapOvr>
    <a:masterClrMapping/>
  </p:clrMapOvr>
  <p:transition spd="slow" advTm="20592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68829" y="2315223"/>
            <a:ext cx="10515600" cy="1325563"/>
          </a:xfrm>
        </p:spPr>
        <p:txBody>
          <a:bodyPr/>
          <a:lstStyle/>
          <a:p>
            <a:pPr algn="ctr"/>
            <a:r>
              <a:rPr lang="fr-FR" dirty="0" smtClean="0">
                <a:latin typeface="Comic Sans MS" panose="030F0702030302020204" pitchFamily="66" charset="0"/>
              </a:rPr>
              <a:t>fin</a:t>
            </a:r>
            <a:endParaRPr lang="fr-FR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58683078"/>
      </p:ext>
    </p:extLst>
  </p:cSld>
  <p:clrMapOvr>
    <a:masterClrMapping/>
  </p:clrMapOvr>
  <p:transition spd="slow" advTm="30217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33596"/>
          </a:xfrm>
        </p:spPr>
        <p:txBody>
          <a:bodyPr>
            <a:normAutofit/>
          </a:bodyPr>
          <a:lstStyle/>
          <a:p>
            <a:pPr algn="ctr"/>
            <a:r>
              <a:rPr lang="fr-FR" sz="7200" b="1" dirty="0" smtClean="0"/>
              <a:t>3</a:t>
            </a:r>
            <a:endParaRPr lang="fr-FR" sz="7200" b="1" dirty="0"/>
          </a:p>
        </p:txBody>
      </p:sp>
    </p:spTree>
    <p:extLst>
      <p:ext uri="{BB962C8B-B14F-4D97-AF65-F5344CB8AC3E}">
        <p14:creationId xmlns:p14="http://schemas.microsoft.com/office/powerpoint/2010/main" xmlns="" val="1288370222"/>
      </p:ext>
    </p:extLst>
  </p:cSld>
  <p:clrMapOvr>
    <a:masterClrMapping/>
  </p:clrMapOvr>
  <p:transition spd="slow" advTm="734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33596"/>
          </a:xfrm>
        </p:spPr>
        <p:txBody>
          <a:bodyPr>
            <a:normAutofit/>
          </a:bodyPr>
          <a:lstStyle/>
          <a:p>
            <a:pPr algn="ctr"/>
            <a:r>
              <a:rPr lang="fr-FR" sz="7200" b="1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xmlns="" val="3044278854"/>
      </p:ext>
    </p:extLst>
  </p:cSld>
  <p:clrMapOvr>
    <a:masterClrMapping/>
  </p:clrMapOvr>
  <p:transition spd="slow" advTm="764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33596"/>
          </a:xfrm>
        </p:spPr>
        <p:txBody>
          <a:bodyPr>
            <a:normAutofit/>
          </a:bodyPr>
          <a:lstStyle/>
          <a:p>
            <a:pPr algn="ctr"/>
            <a:r>
              <a:rPr lang="fr-FR" sz="7200" b="1" dirty="0" smtClean="0"/>
              <a:t>1</a:t>
            </a:r>
            <a:endParaRPr lang="fr-FR" sz="7200" b="1" dirty="0"/>
          </a:p>
        </p:txBody>
      </p:sp>
    </p:spTree>
    <p:extLst>
      <p:ext uri="{BB962C8B-B14F-4D97-AF65-F5344CB8AC3E}">
        <p14:creationId xmlns:p14="http://schemas.microsoft.com/office/powerpoint/2010/main" xmlns="" val="2223123034"/>
      </p:ext>
    </p:extLst>
  </p:cSld>
  <p:clrMapOvr>
    <a:masterClrMapping/>
  </p:clrMapOvr>
  <p:transition spd="slow" advTm="795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600" y="1449977"/>
            <a:ext cx="8686800" cy="4788898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741405" y="411892"/>
            <a:ext cx="6919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smtClean="0"/>
              <a:t>1</a:t>
            </a:r>
            <a:endParaRPr lang="fr-FR" sz="4000" dirty="0"/>
          </a:p>
        </p:txBody>
      </p:sp>
      <p:sp>
        <p:nvSpPr>
          <p:cNvPr id="8" name="Étoile à 5 branches 7"/>
          <p:cNvSpPr/>
          <p:nvPr/>
        </p:nvSpPr>
        <p:spPr>
          <a:xfrm>
            <a:off x="216242" y="131663"/>
            <a:ext cx="1478692" cy="1268343"/>
          </a:xfrm>
          <a:prstGeom prst="star5">
            <a:avLst/>
          </a:prstGeom>
          <a:noFill/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ZoneTexte 10"/>
          <p:cNvSpPr txBox="1"/>
          <p:nvPr/>
        </p:nvSpPr>
        <p:spPr>
          <a:xfrm>
            <a:off x="2651759" y="561703"/>
            <a:ext cx="78115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smtClean="0"/>
              <a:t>Ecrire sous forme de pourcentage</a:t>
            </a:r>
            <a:endParaRPr lang="fr-FR" sz="4000" dirty="0"/>
          </a:p>
        </p:txBody>
      </p:sp>
      <p:sp>
        <p:nvSpPr>
          <p:cNvPr id="12" name="ZoneTexte 11"/>
          <p:cNvSpPr txBox="1"/>
          <p:nvPr/>
        </p:nvSpPr>
        <p:spPr>
          <a:xfrm>
            <a:off x="2965268" y="3200401"/>
            <a:ext cx="19855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dirty="0" smtClean="0"/>
              <a:t>0,005</a:t>
            </a:r>
            <a:endParaRPr lang="fr-FR" sz="4800" dirty="0"/>
          </a:p>
        </p:txBody>
      </p:sp>
      <p:sp>
        <p:nvSpPr>
          <p:cNvPr id="13" name="ZoneTexte 12"/>
          <p:cNvSpPr txBox="1"/>
          <p:nvPr/>
        </p:nvSpPr>
        <p:spPr>
          <a:xfrm>
            <a:off x="7532913" y="3222173"/>
            <a:ext cx="19855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dirty="0" smtClean="0"/>
              <a:t>1,30</a:t>
            </a:r>
            <a:endParaRPr lang="fr-FR" sz="4800" dirty="0"/>
          </a:p>
        </p:txBody>
      </p:sp>
    </p:spTree>
    <p:extLst>
      <p:ext uri="{BB962C8B-B14F-4D97-AF65-F5344CB8AC3E}">
        <p14:creationId xmlns:p14="http://schemas.microsoft.com/office/powerpoint/2010/main" xmlns="" val="3207440842"/>
      </p:ext>
    </p:extLst>
  </p:cSld>
  <p:clrMapOvr>
    <a:masterClrMapping/>
  </p:clrMapOvr>
  <p:transition spd="slow" advTm="9922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600" y="1449977"/>
            <a:ext cx="8686800" cy="4788898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741405" y="411892"/>
            <a:ext cx="6919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smtClean="0"/>
              <a:t>2</a:t>
            </a:r>
            <a:endParaRPr lang="fr-FR" sz="4000" dirty="0"/>
          </a:p>
        </p:txBody>
      </p:sp>
      <p:sp>
        <p:nvSpPr>
          <p:cNvPr id="8" name="Étoile à 5 branches 7"/>
          <p:cNvSpPr/>
          <p:nvPr/>
        </p:nvSpPr>
        <p:spPr>
          <a:xfrm>
            <a:off x="216242" y="131663"/>
            <a:ext cx="1478692" cy="1268343"/>
          </a:xfrm>
          <a:prstGeom prst="star5">
            <a:avLst/>
          </a:prstGeom>
          <a:noFill/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ZoneTexte 10"/>
          <p:cNvSpPr txBox="1"/>
          <p:nvPr/>
        </p:nvSpPr>
        <p:spPr>
          <a:xfrm>
            <a:off x="2651759" y="561703"/>
            <a:ext cx="78115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smtClean="0"/>
              <a:t>Ecrire sous forme de pourcentage</a:t>
            </a:r>
            <a:endParaRPr lang="fr-FR" sz="4000" dirty="0"/>
          </a:p>
        </p:txBody>
      </p:sp>
      <p:sp>
        <p:nvSpPr>
          <p:cNvPr id="12" name="ZoneTexte 11"/>
          <p:cNvSpPr txBox="1"/>
          <p:nvPr/>
        </p:nvSpPr>
        <p:spPr>
          <a:xfrm>
            <a:off x="2965268" y="3200401"/>
            <a:ext cx="19855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dirty="0" smtClean="0"/>
              <a:t>1,60</a:t>
            </a:r>
            <a:endParaRPr lang="fr-FR" sz="4800" dirty="0"/>
          </a:p>
        </p:txBody>
      </p:sp>
      <p:sp>
        <p:nvSpPr>
          <p:cNvPr id="13" name="ZoneTexte 12"/>
          <p:cNvSpPr txBox="1"/>
          <p:nvPr/>
        </p:nvSpPr>
        <p:spPr>
          <a:xfrm>
            <a:off x="7532913" y="3222173"/>
            <a:ext cx="19855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dirty="0" smtClean="0"/>
              <a:t>0,008</a:t>
            </a:r>
            <a:endParaRPr lang="fr-FR" sz="4800" dirty="0"/>
          </a:p>
        </p:txBody>
      </p:sp>
    </p:spTree>
    <p:extLst>
      <p:ext uri="{BB962C8B-B14F-4D97-AF65-F5344CB8AC3E}">
        <p14:creationId xmlns:p14="http://schemas.microsoft.com/office/powerpoint/2010/main" xmlns="" val="3207440842"/>
      </p:ext>
    </p:extLst>
  </p:cSld>
  <p:clrMapOvr>
    <a:masterClrMapping/>
  </p:clrMapOvr>
  <p:transition spd="slow" advTm="10202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600" y="619125"/>
            <a:ext cx="8686800" cy="5619750"/>
          </a:xfrm>
          <a:prstGeom prst="rect">
            <a:avLst/>
          </a:prstGeom>
        </p:spPr>
      </p:pic>
      <p:sp>
        <p:nvSpPr>
          <p:cNvPr id="8" name="ZoneTexte 7"/>
          <p:cNvSpPr txBox="1"/>
          <p:nvPr/>
        </p:nvSpPr>
        <p:spPr>
          <a:xfrm>
            <a:off x="1992086" y="1142844"/>
            <a:ext cx="355146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i="0" dirty="0" smtClean="0"/>
              <a:t>Le prix d’un article augmente de 46%.</a:t>
            </a:r>
          </a:p>
          <a:p>
            <a:endParaRPr lang="fr-FR" sz="3600" dirty="0" smtClean="0"/>
          </a:p>
          <a:p>
            <a:r>
              <a:rPr lang="fr-FR" sz="3600" dirty="0" smtClean="0"/>
              <a:t>Quel est le coefficient multiplicateur ?</a:t>
            </a:r>
            <a:endParaRPr lang="fr-FR" sz="3600" dirty="0"/>
          </a:p>
        </p:txBody>
      </p:sp>
      <p:sp>
        <p:nvSpPr>
          <p:cNvPr id="2" name="ZoneTexte 1"/>
          <p:cNvSpPr txBox="1"/>
          <p:nvPr/>
        </p:nvSpPr>
        <p:spPr>
          <a:xfrm>
            <a:off x="741405" y="411892"/>
            <a:ext cx="6919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smtClean="0"/>
              <a:t>3</a:t>
            </a:r>
            <a:endParaRPr lang="fr-FR" sz="4000" dirty="0"/>
          </a:p>
        </p:txBody>
      </p:sp>
      <p:sp>
        <p:nvSpPr>
          <p:cNvPr id="6" name="Étoile à 5 branches 5"/>
          <p:cNvSpPr/>
          <p:nvPr/>
        </p:nvSpPr>
        <p:spPr>
          <a:xfrm>
            <a:off x="216242" y="131663"/>
            <a:ext cx="1478692" cy="1268343"/>
          </a:xfrm>
          <a:prstGeom prst="star5">
            <a:avLst/>
          </a:prstGeom>
          <a:noFill/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ZoneTexte 9"/>
          <p:cNvSpPr txBox="1"/>
          <p:nvPr/>
        </p:nvSpPr>
        <p:spPr>
          <a:xfrm>
            <a:off x="6572794" y="1164615"/>
            <a:ext cx="355146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i="0" dirty="0" smtClean="0"/>
              <a:t>Le prix d’un article augmente de 87%.</a:t>
            </a:r>
          </a:p>
          <a:p>
            <a:endParaRPr lang="fr-FR" sz="3600" dirty="0" smtClean="0"/>
          </a:p>
          <a:p>
            <a:r>
              <a:rPr lang="fr-FR" sz="3600" dirty="0" smtClean="0"/>
              <a:t>Quel est le coefficient multiplicateur ?</a:t>
            </a:r>
            <a:endParaRPr lang="fr-FR" sz="3600" dirty="0"/>
          </a:p>
        </p:txBody>
      </p:sp>
    </p:spTree>
    <p:extLst>
      <p:ext uri="{BB962C8B-B14F-4D97-AF65-F5344CB8AC3E}">
        <p14:creationId xmlns:p14="http://schemas.microsoft.com/office/powerpoint/2010/main" xmlns="" val="1714834628"/>
      </p:ext>
    </p:extLst>
  </p:cSld>
  <p:clrMapOvr>
    <a:masterClrMapping/>
  </p:clrMapOvr>
  <p:transition spd="slow" advTm="15273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600" y="619125"/>
            <a:ext cx="8686800" cy="5619750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741405" y="411892"/>
            <a:ext cx="6919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smtClean="0"/>
              <a:t>4</a:t>
            </a:r>
            <a:endParaRPr lang="fr-FR" sz="4000" dirty="0"/>
          </a:p>
        </p:txBody>
      </p:sp>
      <p:sp>
        <p:nvSpPr>
          <p:cNvPr id="8" name="Étoile à 5 branches 7"/>
          <p:cNvSpPr/>
          <p:nvPr/>
        </p:nvSpPr>
        <p:spPr>
          <a:xfrm>
            <a:off x="216242" y="131663"/>
            <a:ext cx="1478692" cy="1268343"/>
          </a:xfrm>
          <a:prstGeom prst="star5">
            <a:avLst/>
          </a:prstGeom>
          <a:noFill/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ZoneTexte 12"/>
          <p:cNvSpPr txBox="1"/>
          <p:nvPr/>
        </p:nvSpPr>
        <p:spPr>
          <a:xfrm>
            <a:off x="1992086" y="1142844"/>
            <a:ext cx="355146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i="0" dirty="0" smtClean="0"/>
              <a:t>Le prix d’un article diminue de 13%.</a:t>
            </a:r>
          </a:p>
          <a:p>
            <a:endParaRPr lang="fr-FR" sz="3600" dirty="0" smtClean="0"/>
          </a:p>
          <a:p>
            <a:r>
              <a:rPr lang="fr-FR" sz="3600" dirty="0" smtClean="0"/>
              <a:t>Quel est le coefficient multiplicateur ?</a:t>
            </a:r>
            <a:endParaRPr lang="fr-FR" sz="3600" dirty="0"/>
          </a:p>
        </p:txBody>
      </p:sp>
      <p:sp>
        <p:nvSpPr>
          <p:cNvPr id="14" name="ZoneTexte 13"/>
          <p:cNvSpPr txBox="1"/>
          <p:nvPr/>
        </p:nvSpPr>
        <p:spPr>
          <a:xfrm>
            <a:off x="6585857" y="1190741"/>
            <a:ext cx="355146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i="0" dirty="0" smtClean="0"/>
              <a:t>Le prix d’un article diminue de 18%.</a:t>
            </a:r>
          </a:p>
          <a:p>
            <a:endParaRPr lang="fr-FR" sz="3600" dirty="0" smtClean="0"/>
          </a:p>
          <a:p>
            <a:r>
              <a:rPr lang="fr-FR" sz="3600" dirty="0" smtClean="0"/>
              <a:t>Quel est le coefficient multiplicateur ?</a:t>
            </a:r>
            <a:endParaRPr lang="fr-FR" sz="3600" dirty="0"/>
          </a:p>
        </p:txBody>
      </p:sp>
    </p:spTree>
    <p:extLst>
      <p:ext uri="{BB962C8B-B14F-4D97-AF65-F5344CB8AC3E}">
        <p14:creationId xmlns:p14="http://schemas.microsoft.com/office/powerpoint/2010/main" xmlns="" val="1608032090"/>
      </p:ext>
    </p:extLst>
  </p:cSld>
  <p:clrMapOvr>
    <a:masterClrMapping/>
  </p:clrMapOvr>
  <p:transition spd="slow" advTm="15148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600" y="619125"/>
            <a:ext cx="8686800" cy="5619750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741405" y="411892"/>
            <a:ext cx="6919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smtClean="0"/>
              <a:t>5</a:t>
            </a:r>
            <a:endParaRPr lang="fr-FR" sz="4000" dirty="0"/>
          </a:p>
        </p:txBody>
      </p:sp>
      <p:sp>
        <p:nvSpPr>
          <p:cNvPr id="8" name="Étoile à 5 branches 7"/>
          <p:cNvSpPr/>
          <p:nvPr/>
        </p:nvSpPr>
        <p:spPr>
          <a:xfrm>
            <a:off x="216242" y="131663"/>
            <a:ext cx="1478692" cy="1268343"/>
          </a:xfrm>
          <a:prstGeom prst="star5">
            <a:avLst/>
          </a:prstGeom>
          <a:noFill/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1998616" y="1750423"/>
            <a:ext cx="3631475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800" dirty="0" smtClean="0"/>
              <a:t>Multiplier une valeur par 0,72, c’est ……………….</a:t>
            </a:r>
          </a:p>
          <a:p>
            <a:r>
              <a:rPr lang="fr-FR" sz="3800" dirty="0" smtClean="0"/>
              <a:t>de …. %</a:t>
            </a:r>
            <a:endParaRPr lang="fr-FR" sz="3800" dirty="0"/>
          </a:p>
        </p:txBody>
      </p:sp>
      <p:sp>
        <p:nvSpPr>
          <p:cNvPr id="9" name="ZoneTexte 8"/>
          <p:cNvSpPr txBox="1"/>
          <p:nvPr/>
        </p:nvSpPr>
        <p:spPr>
          <a:xfrm>
            <a:off x="6553199" y="1772195"/>
            <a:ext cx="3631475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800" dirty="0" smtClean="0"/>
              <a:t>Multiplier une valeur par 1,04, </a:t>
            </a:r>
            <a:r>
              <a:rPr lang="fr-FR" sz="3800" dirty="0" smtClean="0"/>
              <a:t>c’est ……………….</a:t>
            </a:r>
          </a:p>
          <a:p>
            <a:r>
              <a:rPr lang="fr-FR" sz="3800" dirty="0" smtClean="0"/>
              <a:t>de …. %</a:t>
            </a:r>
            <a:endParaRPr lang="fr-FR" sz="3800" dirty="0"/>
          </a:p>
        </p:txBody>
      </p:sp>
    </p:spTree>
    <p:extLst>
      <p:ext uri="{BB962C8B-B14F-4D97-AF65-F5344CB8AC3E}">
        <p14:creationId xmlns:p14="http://schemas.microsoft.com/office/powerpoint/2010/main" xmlns="" val="97052316"/>
      </p:ext>
    </p:extLst>
  </p:cSld>
  <p:clrMapOvr>
    <a:masterClrMapping/>
  </p:clrMapOvr>
  <p:transition spd="slow" advTm="20358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</TotalTime>
  <Words>177</Words>
  <Application>Microsoft Office PowerPoint</Application>
  <PresentationFormat>Personnalisé</PresentationFormat>
  <Paragraphs>44</Paragraphs>
  <Slides>14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5" baseType="lpstr">
      <vt:lpstr>Thème Office</vt:lpstr>
      <vt:lpstr>Activités mentales</vt:lpstr>
      <vt:lpstr>3</vt:lpstr>
      <vt:lpstr>2</vt:lpstr>
      <vt:lpstr>1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fin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Calcul mental</dc:title>
  <dc:creator>Lynpink</dc:creator>
  <cp:lastModifiedBy>formation</cp:lastModifiedBy>
  <cp:revision>59</cp:revision>
  <dcterms:created xsi:type="dcterms:W3CDTF">2014-09-19T15:49:08Z</dcterms:created>
  <dcterms:modified xsi:type="dcterms:W3CDTF">2019-03-08T14:29:56Z</dcterms:modified>
</cp:coreProperties>
</file>